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Abril Fatface"/>
      <p:regular r:id="rId11"/>
    </p:embeddedFont>
    <p:embeddedFont>
      <p:font typeface="La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AbrilFatface-regular.fntdata"/><Relationship Id="rId10" Type="http://schemas.openxmlformats.org/officeDocument/2006/relationships/slide" Target="slides/slide5.xml"/><Relationship Id="rId13" Type="http://schemas.openxmlformats.org/officeDocument/2006/relationships/font" Target="fonts/Lato-bold.fntdata"/><Relationship Id="rId12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boldItalic.fntdata"/><Relationship Id="rId14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023399527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023399527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023399527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023399527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023399527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023399527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023399527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023399527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6.png"/><Relationship Id="rId8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913675" y="1976000"/>
            <a:ext cx="5583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200">
                <a:solidFill>
                  <a:srgbClr val="1C4587"/>
                </a:solidFill>
                <a:latin typeface="Abril Fatface"/>
                <a:ea typeface="Abril Fatface"/>
                <a:cs typeface="Abril Fatface"/>
                <a:sym typeface="Abril Fatface"/>
              </a:rPr>
              <a:t>The soul of the knight</a:t>
            </a:r>
            <a:endParaRPr sz="4200">
              <a:solidFill>
                <a:srgbClr val="1C4587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959175" y="2072075"/>
            <a:ext cx="5895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200">
                <a:solidFill>
                  <a:schemeClr val="lt1"/>
                </a:solidFill>
                <a:latin typeface="Abril Fatface"/>
                <a:ea typeface="Abril Fatface"/>
                <a:cs typeface="Abril Fatface"/>
                <a:sym typeface="Abril Fatface"/>
              </a:rPr>
              <a:t>The soul of the knight</a:t>
            </a:r>
            <a:endParaRPr sz="4200">
              <a:solidFill>
                <a:schemeClr val="lt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734750"/>
            <a:ext cx="2057400" cy="172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11550" y="0"/>
            <a:ext cx="1049525" cy="9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734750"/>
            <a:ext cx="2057400" cy="172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11550" y="0"/>
            <a:ext cx="1049525" cy="9441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441600" y="303075"/>
            <a:ext cx="610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Что это? / Кратко о этапах создания</a:t>
            </a:r>
            <a:endParaRPr b="1"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0" y="999800"/>
            <a:ext cx="3391299" cy="2278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640000" dist="104775">
              <a:srgbClr val="000000">
                <a:alpha val="50000"/>
              </a:srgbClr>
            </a:outerShdw>
          </a:effectLst>
        </p:spPr>
      </p:pic>
      <p:pic>
        <p:nvPicPr>
          <p:cNvPr id="68" name="Google Shape;68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359794">
            <a:off x="4918377" y="2651473"/>
            <a:ext cx="3617476" cy="20348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100000" dist="104775">
              <a:srgbClr val="000000">
                <a:alpha val="50000"/>
              </a:srgbClr>
            </a:outerShdw>
          </a:effectLst>
        </p:spPr>
      </p:pic>
      <p:sp>
        <p:nvSpPr>
          <p:cNvPr id="69" name="Google Shape;69;p14"/>
          <p:cNvSpPr txBox="1"/>
          <p:nvPr/>
        </p:nvSpPr>
        <p:spPr>
          <a:xfrm>
            <a:off x="311700" y="1509750"/>
            <a:ext cx="4987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b="1" lang="ru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Обдумывание  идеи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b="1" lang="ru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Оценка и рассмотрение аналогов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b="1" lang="ru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Поиск удачных спрайтов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-"/>
            </a:pPr>
            <a:r>
              <a:rPr b="1" lang="ru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Написание логики на pygame</a:t>
            </a:r>
            <a:endParaRPr b="1"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734750"/>
            <a:ext cx="2057400" cy="172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11550" y="0"/>
            <a:ext cx="1049525" cy="9441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244500" y="438450"/>
            <a:ext cx="4856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Концепция tower defence</a:t>
            </a:r>
            <a:endParaRPr b="1" sz="2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3224" y="1303675"/>
            <a:ext cx="3685476" cy="2071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160000" dist="95250">
              <a:srgbClr val="000000">
                <a:alpha val="50000"/>
              </a:srgbClr>
            </a:outerShdw>
          </a:effectLst>
        </p:spPr>
      </p:pic>
      <p:pic>
        <p:nvPicPr>
          <p:cNvPr id="79" name="Google Shape;79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62375" y="2035675"/>
            <a:ext cx="3436176" cy="1932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460000" dist="104775">
              <a:srgbClr val="000000">
                <a:alpha val="50000"/>
              </a:srgbClr>
            </a:outerShdw>
          </a:effectLst>
        </p:spPr>
      </p:pic>
      <p:pic>
        <p:nvPicPr>
          <p:cNvPr id="80" name="Google Shape;80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38725" y="2948619"/>
            <a:ext cx="3153650" cy="1772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48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675375" y="640775"/>
            <a:ext cx="7550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А в чем ваше преимущество и фишка игры?</a:t>
            </a:r>
            <a:endParaRPr b="1" sz="2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734750"/>
            <a:ext cx="2057400" cy="172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11550" y="0"/>
            <a:ext cx="1049525" cy="94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 rotWithShape="1">
          <a:blip r:embed="rId6">
            <a:alphaModFix/>
          </a:blip>
          <a:srcRect b="26026" l="34901" r="35111" t="23913"/>
          <a:stretch/>
        </p:blipFill>
        <p:spPr>
          <a:xfrm>
            <a:off x="1357350" y="1520900"/>
            <a:ext cx="2435425" cy="2574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420000" dist="57150">
              <a:srgbClr val="000000">
                <a:alpha val="50000"/>
              </a:srgbClr>
            </a:outerShdw>
          </a:effectLst>
        </p:spPr>
      </p:pic>
      <p:sp>
        <p:nvSpPr>
          <p:cNvPr id="90" name="Google Shape;90;p16"/>
          <p:cNvSpPr txBox="1"/>
          <p:nvPr/>
        </p:nvSpPr>
        <p:spPr>
          <a:xfrm>
            <a:off x="4052475" y="1608800"/>
            <a:ext cx="44334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-"/>
            </a:pPr>
            <a:r>
              <a:rPr b="1" lang="ru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Простота реализации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-"/>
            </a:pPr>
            <a:r>
              <a:rPr b="1" lang="ru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Нетребовательная в использовании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-"/>
            </a:pPr>
            <a:r>
              <a:rPr b="1" lang="ru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Игра не заточена на строительство, как другие игры  жанра и  требует исключительно реакцию и выносливость игрока</a:t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734750"/>
            <a:ext cx="2057400" cy="172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11550" y="0"/>
            <a:ext cx="1049525" cy="9441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2268700" y="2248500"/>
            <a:ext cx="4987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Больше дела - меньше слов</a:t>
            </a:r>
            <a:endParaRPr b="1" sz="3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